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88" r:id="rId4"/>
    <p:sldId id="286" r:id="rId5"/>
    <p:sldId id="290" r:id="rId6"/>
    <p:sldId id="291" r:id="rId7"/>
    <p:sldId id="289" r:id="rId8"/>
    <p:sldId id="292" r:id="rId9"/>
    <p:sldId id="29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40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گفتاری بر تفکر طراحی</a:t>
            </a:r>
            <a:endParaRPr lang="en-US" sz="40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3047223" y="40704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Introduction to Design Thinking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5" name="Picture 4" descr="A colorful light bulb with a brain&#10;&#10;Description automatically generated">
            <a:extLst>
              <a:ext uri="{FF2B5EF4-FFF2-40B4-BE49-F238E27FC236}">
                <a16:creationId xmlns:a16="http://schemas.microsoft.com/office/drawing/2014/main" id="{76E869A6-3CB2-5D6A-70E8-0BEF73001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000" y1="43333" x2="30000" y2="43333"/>
                        <a14:foregroundMark x1="36100" y1="20833" x2="36100" y2="20833"/>
                        <a14:foregroundMark x1="48900" y1="11167" x2="48900" y2="11167"/>
                        <a14:foregroundMark x1="62300" y1="20833" x2="62300" y2="20833"/>
                        <a14:foregroundMark x1="67700" y1="41833" x2="67700" y2="41833"/>
                        <a14:foregroundMark x1="62400" y1="64833" x2="62400" y2="64833"/>
                        <a14:foregroundMark x1="53100" y1="68000" x2="53100" y2="68000"/>
                        <a14:foregroundMark x1="35900" y1="65000" x2="35900" y2="65000"/>
                        <a14:foregroundMark x1="49500" y1="72500" x2="49500" y2="72500"/>
                        <a14:foregroundMark x1="51300" y1="77667" x2="5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40" y="749248"/>
            <a:ext cx="3397120" cy="20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a light bulb above his head&#10;&#10;Description automatically generated">
            <a:extLst>
              <a:ext uri="{FF2B5EF4-FFF2-40B4-BE49-F238E27FC236}">
                <a16:creationId xmlns:a16="http://schemas.microsoft.com/office/drawing/2014/main" id="{1444710E-24BB-0CDE-D742-FF72A168A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1" y="1146981"/>
            <a:ext cx="6346214" cy="4412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تفکر طراحی چیست؟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BFF555-65FC-6F6C-8AA8-4A6AF547B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70172" y="1874768"/>
            <a:ext cx="5083628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تفکر طراحی یک فرآیند حل مسئله است که بر اساس نیازهای کاربر و با استفاده 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تکنیک‌های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خلاقانه 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، راه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حل‌های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نوآورانه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ارائه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می‌دهد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E3432-2BA1-EC7E-4E3C-2CC7766D2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3" y="1513406"/>
            <a:ext cx="5000749" cy="4298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اهمیت درست پرسیدن سوال درست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14DA10-6732-3A92-7F0E-3011705EF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73215" y="1672897"/>
            <a:ext cx="6455229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پرسیدن سوال درست اولین گام در فرآیند تفکر طراحی است. سوال درست به ما کمک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تا مسئله را به درستی تعریف کنیم و راه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حل‌های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مناسب را پیدا کنیم.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تفاوت مسئله (</a:t>
            </a:r>
            <a:r>
              <a:rPr lang="en-US" b="1" dirty="0"/>
              <a:t>trouble</a:t>
            </a:r>
            <a:r>
              <a:rPr lang="en-US" dirty="0"/>
              <a:t>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 و مشکل (</a:t>
            </a:r>
            <a:r>
              <a:rPr lang="en-US" b="1" dirty="0"/>
              <a:t>Problem</a:t>
            </a:r>
            <a:r>
              <a:rPr lang="en-US" dirty="0"/>
              <a:t>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02D84A-5C7D-D6C5-916A-96222EF54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1" y="1913200"/>
            <a:ext cx="11499450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 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مشکل یک </a:t>
            </a:r>
            <a:r>
              <a:rPr lang="fa-IR" sz="1600" b="1" dirty="0" err="1">
                <a:effectLst/>
                <a:latin typeface="Vazirmatn" pitchFamily="2" charset="-78"/>
                <a:cs typeface="Vazirmatn" pitchFamily="2" charset="-78"/>
              </a:rPr>
              <a:t>قضاوتِ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 حسی است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؛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این‌که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یک جای کار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می‌لنگد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و چیزی در جایی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آن‌چنان‌که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باید باشد نیست (اما چه چیزی؟ در کجا؟ چرا؟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این‌ها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را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نمی‌دانیم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 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مشکل 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می‌تواند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یک نارضایتی، ناراحتی، نگرانی و یک وضعیت نامطلوب باشد؛ اما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آن‌قدر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مبهم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که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نمی‌توان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 ‌آن را توضیح داد و تشریح کرد.</a:t>
            </a:r>
          </a:p>
          <a:p>
            <a:pPr algn="just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 وقتی حس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می‌کنیم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 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مشکلی وجود دارد، 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معمولاً معتقدیم که 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باید در آینده کاری برای رفع آن مشکل انجام دهیم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 اما چه کاری؟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نمی‌دانیم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 چون هنوز حتی در تعریف و توصیف وضعیت موجود، ضعف داریم.</a:t>
            </a:r>
          </a:p>
          <a:p>
            <a:pPr algn="just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 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مشکل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در مقایسه با مسئله، بسیار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مبهم‌تر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است. 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مسئله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شفاف‌تر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است و در آن، 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وضعیت فعلی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و احتمالاً 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وضعیت مطلوب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، تا حد خوبی مشخص شده است.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آن‌چه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نمی‌دانیم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، 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روش و </a:t>
            </a:r>
            <a:r>
              <a:rPr lang="fa-IR" sz="1600" b="1" dirty="0" err="1">
                <a:effectLst/>
                <a:latin typeface="Vazirmatn" pitchFamily="2" charset="-78"/>
                <a:cs typeface="Vazirmatn" pitchFamily="2" charset="-78"/>
              </a:rPr>
              <a:t>اقدام‌های</a:t>
            </a:r>
            <a:r>
              <a:rPr lang="fa-IR" sz="1600" b="1" dirty="0">
                <a:effectLst/>
                <a:latin typeface="Vazirmatn" pitchFamily="2" charset="-78"/>
                <a:cs typeface="Vazirmatn" pitchFamily="2" charset="-78"/>
              </a:rPr>
              <a:t> مناسب برای حرکت از وضعیت فعلی به وضعیت مطلوب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است.</a:t>
            </a: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گام‌های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تفکر طراحی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A0985E-DB0A-F591-7519-BF3BE5399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86251" y="1715184"/>
            <a:ext cx="7067550" cy="24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Empathize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هم‌فکری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): درک نیازهای کاربر و </a:t>
            </a:r>
            <a:r>
              <a:rPr lang="en-US" sz="1600" dirty="0" err="1">
                <a:effectLst/>
                <a:latin typeface="Vazirmatn" pitchFamily="2" charset="-78"/>
                <a:cs typeface="Vazirmatn" pitchFamily="2" charset="-78"/>
              </a:rPr>
              <a:t>contexto</a:t>
            </a:r>
            <a:endParaRPr lang="en-US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Define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(تعریف): تعریف مسئله و شناسایی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چالش‌ها</a:t>
            </a:r>
            <a:endParaRPr lang="fa-IR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Ideate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ایده‌پردازی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): تولید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ایده‌های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خلاقانه برای حل مسئله</a:t>
            </a:r>
          </a:p>
          <a:p>
            <a:pPr rtl="1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Prototype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(ساخت نمونه): ساخت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نمونه‌های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اولیه برای آزمایش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ایده‌ها</a:t>
            </a:r>
            <a:endParaRPr lang="fa-IR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Test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(آزمایش): آزمایش و ارزیابی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نمونه‌ها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برای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بهینه‌سازی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"</a:t>
            </a:r>
          </a:p>
        </p:txBody>
      </p:sp>
      <p:pic>
        <p:nvPicPr>
          <p:cNvPr id="6" name="Picture 5" descr="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80086137-7E03-6098-42C7-EE71D001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" y="2676525"/>
            <a:ext cx="6483015" cy="33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paper&#10;&#10;Description automatically generated">
            <a:extLst>
              <a:ext uri="{FF2B5EF4-FFF2-40B4-BE49-F238E27FC236}">
                <a16:creationId xmlns:a16="http://schemas.microsoft.com/office/drawing/2014/main" id="{57EA49A0-0C23-2CEE-2C85-DFFE199A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r="15470"/>
          <a:stretch/>
        </p:blipFill>
        <p:spPr>
          <a:xfrm>
            <a:off x="550505" y="1552574"/>
            <a:ext cx="3881535" cy="375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Vazirmatn Black" pitchFamily="2" charset="-78"/>
                <a:cs typeface="Vazirmatn Black" pitchFamily="2" charset="-78"/>
              </a:rPr>
              <a:t>فریم ورک تصمیم گیری </a:t>
            </a:r>
            <a:r>
              <a:rPr lang="en-US" dirty="0" err="1">
                <a:latin typeface="Vazirmatn Black" pitchFamily="2" charset="-78"/>
                <a:cs typeface="Vazirmatn Black" pitchFamily="2" charset="-78"/>
              </a:rPr>
              <a:t>PrOACT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1F7F30E-7C08-0A2A-828C-3BCAA0CC93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29770" y="1429093"/>
            <a:ext cx="5824030" cy="399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Problem</a:t>
            </a:r>
            <a:r>
              <a:rPr lang="fa-IR" sz="1400" dirty="0">
                <a:solidFill>
                  <a:srgbClr val="000000"/>
                </a:solidFill>
                <a:latin typeface="Vazirmatn" pitchFamily="2" charset="-78"/>
                <a:cs typeface="Vazirmatn" pitchFamily="2" charset="-78"/>
              </a:rPr>
              <a:t>: 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مسئله را درست تشخیص بدهیم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Objectives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: خروجی مورد انتظار ما از این تصمیم چیست؟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Alternatives</a:t>
            </a:r>
            <a:r>
              <a:rPr lang="fa-IR" sz="1400" dirty="0">
                <a:solidFill>
                  <a:srgbClr val="000000"/>
                </a:solidFill>
                <a:latin typeface="Vazirmatn" pitchFamily="2" charset="-78"/>
                <a:cs typeface="Vazirmatn" pitchFamily="2" charset="-78"/>
              </a:rPr>
              <a:t>: 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چه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گزینه‌هایی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 پیش روی من وجود دارد؟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Consequences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: هر گزینه به چه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نتیجه‌ای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 منتهی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؟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Tradeoffs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: برای به دست آوردن هر چیزی، چه چیزهایی را باید از دست بدهم؟</a:t>
            </a:r>
            <a:endParaRPr lang="en-US" sz="1400" dirty="0">
              <a:solidFill>
                <a:srgbClr val="000000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Uncertainties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: چه چیزهایی را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نمی‌دانم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؟ چه چیزهایی را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نمی‌توانم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 بدانم؟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Risk Tolerance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: تحمل ریسک من چقدر است؟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Linked Decisions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تصمیم‌های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 مرتبط با این تصمیم، چه هستند؟</a:t>
            </a:r>
          </a:p>
          <a:p>
            <a:pPr>
              <a:lnSpc>
                <a:spcPct val="150000"/>
              </a:lnSpc>
            </a:pPr>
            <a:endParaRPr lang="fa-IR" sz="1400" dirty="0">
              <a:solidFill>
                <a:srgbClr val="000000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951-DC01-0E8E-8F40-1416F2F2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lgorithmic thinking&#10;&#10;Description automatically generated">
            <a:extLst>
              <a:ext uri="{FF2B5EF4-FFF2-40B4-BE49-F238E27FC236}">
                <a16:creationId xmlns:a16="http://schemas.microsoft.com/office/drawing/2014/main" id="{11CD464D-3164-31A7-FBC9-84354B2A2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7" y="1690688"/>
            <a:ext cx="5470053" cy="400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969C8-F09E-933D-63E0-65591A6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تفکر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در تفکر طراحی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D95D05-53D9-47EE-B1CA-80ACA04BB0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2361400"/>
            <a:ext cx="5421312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در تفکر طراحی، تفکر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به عنوان یک ابزار کلیدی برای حل مسائل 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بهینه‌سازی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عملکرد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برنامه‌ها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استفاده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 این تفکر به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توسعه‌دهندگان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کمک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تا مسائل را به صورت منطقی و با استفاده 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حل کنند.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576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75A93644-884A-F10B-2AD4-BB404907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23" y="3974841"/>
            <a:ext cx="6144209" cy="2730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F4C83-81EF-6259-267B-09B7284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نتیجه‌گیری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BDAC-4C79-1F31-2D29-16AEE243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825625"/>
            <a:ext cx="11036559" cy="4351338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1800" dirty="0">
                <a:latin typeface="Vazirmatn" pitchFamily="2" charset="-78"/>
                <a:cs typeface="Vazirmatn" pitchFamily="2" charset="-78"/>
              </a:rPr>
              <a:t>تفکر طراحی یک فرآیند حل مسئله است که بر اساس نیازهای کاربر و با استفاده 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تکنیک‌های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خلاقانه 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، راه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حل‌های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نوآورانه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ارائه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می‌دهد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 با درک اهمیت پرسیدن سوال درست، هنر تشخیص مسئله و تعریف مسئله، و استفاده از فریم ورک </a:t>
            </a:r>
            <a:r>
              <a:rPr lang="en-US" sz="1800" dirty="0" err="1">
                <a:latin typeface="Vazirmatn" pitchFamily="2" charset="-78"/>
                <a:cs typeface="Vazirmatn" pitchFamily="2" charset="-78"/>
              </a:rPr>
              <a:t>PrOACT</a:t>
            </a:r>
            <a:r>
              <a:rPr lang="en-US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تفکر طراحی،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می‌توانیم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مسائل را به درستی حل کنیم 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بهینه‌تری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توسعه دهیم.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10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501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گفتاری بر تفکر طراحی</vt:lpstr>
      <vt:lpstr>تفکر طراحی چیست؟</vt:lpstr>
      <vt:lpstr>اهمیت درست پرسیدن سوال درست</vt:lpstr>
      <vt:lpstr>تفاوت مسئله (trouble ) و مشکل (Problem )</vt:lpstr>
      <vt:lpstr>گام‌های تفکر طراحی</vt:lpstr>
      <vt:lpstr>فریم ورک تصمیم گیری PrOACT</vt:lpstr>
      <vt:lpstr>تفکر الگوریتمی در تفکر طراحی</vt:lpstr>
      <vt:lpstr>نتیجه‌گیری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31</cp:revision>
  <dcterms:created xsi:type="dcterms:W3CDTF">2024-10-05T09:48:47Z</dcterms:created>
  <dcterms:modified xsi:type="dcterms:W3CDTF">2025-01-28T13:21:43Z</dcterms:modified>
</cp:coreProperties>
</file>